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61" r:id="rId2"/>
    <p:sldId id="272" r:id="rId3"/>
    <p:sldId id="283" r:id="rId4"/>
    <p:sldId id="273" r:id="rId5"/>
    <p:sldId id="284" r:id="rId6"/>
    <p:sldId id="286" r:id="rId7"/>
    <p:sldId id="287" r:id="rId8"/>
    <p:sldId id="274" r:id="rId9"/>
    <p:sldId id="275" r:id="rId10"/>
    <p:sldId id="279" r:id="rId11"/>
    <p:sldId id="276" r:id="rId12"/>
    <p:sldId id="282" r:id="rId13"/>
    <p:sldId id="277" r:id="rId14"/>
    <p:sldId id="280" r:id="rId15"/>
    <p:sldId id="289" r:id="rId16"/>
    <p:sldId id="290" r:id="rId17"/>
    <p:sldId id="291" r:id="rId18"/>
    <p:sldId id="293" r:id="rId19"/>
    <p:sldId id="294" r:id="rId20"/>
    <p:sldId id="295" r:id="rId21"/>
    <p:sldId id="296" r:id="rId22"/>
    <p:sldId id="298" r:id="rId23"/>
    <p:sldId id="297" r:id="rId24"/>
    <p:sldId id="300" r:id="rId25"/>
    <p:sldId id="28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9DF481-035C-4947-8D1C-320A7B671213}"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6EC24A-C908-4117-9586-2A933787F699}" type="slidenum">
              <a:rPr lang="en-US" smtClean="0"/>
              <a:t>‹#›</a:t>
            </a:fld>
            <a:endParaRPr lang="en-US"/>
          </a:p>
        </p:txBody>
      </p:sp>
    </p:spTree>
    <p:extLst>
      <p:ext uri="{BB962C8B-B14F-4D97-AF65-F5344CB8AC3E}">
        <p14:creationId xmlns:p14="http://schemas.microsoft.com/office/powerpoint/2010/main" val="1640438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6EC24A-C908-4117-9586-2A933787F699}" type="slidenum">
              <a:rPr lang="en-US" smtClean="0"/>
              <a:t>1</a:t>
            </a:fld>
            <a:endParaRPr lang="en-US"/>
          </a:p>
        </p:txBody>
      </p:sp>
    </p:spTree>
    <p:extLst>
      <p:ext uri="{BB962C8B-B14F-4D97-AF65-F5344CB8AC3E}">
        <p14:creationId xmlns:p14="http://schemas.microsoft.com/office/powerpoint/2010/main" val="305656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FC186-C81B-484F-A584-DCA095E61D6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0F20D1EA-AEEC-43C1-9B4F-881B9F314A0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D593BF66-7711-4519-B3AE-32C947B5CFD3}"/>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5" name="Footer Placeholder 4">
            <a:extLst>
              <a:ext uri="{FF2B5EF4-FFF2-40B4-BE49-F238E27FC236}">
                <a16:creationId xmlns:a16="http://schemas.microsoft.com/office/drawing/2014/main" id="{701270F2-7472-4EB1-88A3-59181255F9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EED85B-94A3-45A8-9814-4CC78EDE0F01}"/>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0588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B06BF-9A06-45D4-B9B6-ED24C9A93F9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18F946E-01E4-4E24-B601-4E67A4F2EC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00C33B6-05CF-4406-A6C2-2988D802DC66}"/>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5" name="Footer Placeholder 4">
            <a:extLst>
              <a:ext uri="{FF2B5EF4-FFF2-40B4-BE49-F238E27FC236}">
                <a16:creationId xmlns:a16="http://schemas.microsoft.com/office/drawing/2014/main" id="{155006C3-E5DA-4029-AEC9-5A1B7FEC66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02896D-0884-438C-940B-BEBBB48C137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3671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A2EE80-63FE-4783-841C-A9793570327D}"/>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854B45E-CA74-4A8B-874F-74624DF8FD5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ADBE381-BEC9-4904-8ECC-553A1E9BBADB}"/>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5" name="Footer Placeholder 4">
            <a:extLst>
              <a:ext uri="{FF2B5EF4-FFF2-40B4-BE49-F238E27FC236}">
                <a16:creationId xmlns:a16="http://schemas.microsoft.com/office/drawing/2014/main" id="{387C9093-0D09-492B-A9B8-5BD9DAA2CD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40307-075D-4FB5-A982-3E8A1F455EE4}"/>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1600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18629-7AF4-421E-A90E-EFB50F29FE7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2BDFFB4-8329-4012-B387-A552EC949B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087C3D1-153E-4427-BFAD-2A5451B23B64}"/>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5" name="Footer Placeholder 4">
            <a:extLst>
              <a:ext uri="{FF2B5EF4-FFF2-40B4-BE49-F238E27FC236}">
                <a16:creationId xmlns:a16="http://schemas.microsoft.com/office/drawing/2014/main" id="{9604531C-24BE-4E42-991E-B042429407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C6C4FB-1CB4-490E-81D1-CDFA1404DE36}"/>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33570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01451-5A3F-4C41-9A58-5DB3B67CA780}"/>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BDD1583-AAF8-48B7-B8E1-CC471FD36D5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735952-BC9B-4021-AC17-0234D6924369}"/>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5" name="Footer Placeholder 4">
            <a:extLst>
              <a:ext uri="{FF2B5EF4-FFF2-40B4-BE49-F238E27FC236}">
                <a16:creationId xmlns:a16="http://schemas.microsoft.com/office/drawing/2014/main" id="{586D31CD-3B0F-44D2-8958-8D4D7FC88C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17C2F1-A647-4095-84B1-78FFCF10D2F6}"/>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115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74CD3-3935-42A6-BA8A-781B449926F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19031AF-79D1-46A3-912E-DAF1C0057CD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12CDF731-C88A-4799-928F-78D8521EB7A5}"/>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C24635C-456A-40E8-A977-886ABC78BD84}"/>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6" name="Footer Placeholder 5">
            <a:extLst>
              <a:ext uri="{FF2B5EF4-FFF2-40B4-BE49-F238E27FC236}">
                <a16:creationId xmlns:a16="http://schemas.microsoft.com/office/drawing/2014/main" id="{90CD6522-3533-4941-8AF3-6C7581147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F16CB9-1548-4133-BAC9-080003F39A2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3629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00844-5B6F-4272-95B0-7130C45CC8F8}"/>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BEC47D7-5A7C-49D3-A9E9-3F4B218FCD7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4463B3D-4E9F-4F1F-B0FA-E89AA7D645E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44256BCD-86B6-46F3-9FD3-EF5D43D68C2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68EA37A-BC31-4E4E-9658-053E550FC11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937195D-71EF-4039-85F2-24A6A67402F7}"/>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8" name="Footer Placeholder 7">
            <a:extLst>
              <a:ext uri="{FF2B5EF4-FFF2-40B4-BE49-F238E27FC236}">
                <a16:creationId xmlns:a16="http://schemas.microsoft.com/office/drawing/2014/main" id="{0D758A56-EEAD-47BF-B07E-72D02351CAE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3C7A16-BB4A-4C3A-B074-08DA69AF2B4F}"/>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8953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8A21A-3A67-4400-95AF-E069638C0D0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2C8E509-1734-416E-89FE-C891F312F792}"/>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4" name="Footer Placeholder 3">
            <a:extLst>
              <a:ext uri="{FF2B5EF4-FFF2-40B4-BE49-F238E27FC236}">
                <a16:creationId xmlns:a16="http://schemas.microsoft.com/office/drawing/2014/main" id="{CFA1D9CB-3C12-41D6-9608-337F51B5DEF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27A0B4-48F0-4EE1-951C-8FE4802FCF2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488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295288-3F1E-468F-A57A-08C7D1C5A198}"/>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3" name="Footer Placeholder 2">
            <a:extLst>
              <a:ext uri="{FF2B5EF4-FFF2-40B4-BE49-F238E27FC236}">
                <a16:creationId xmlns:a16="http://schemas.microsoft.com/office/drawing/2014/main" id="{7937B94F-43EC-42A4-A81D-9DA5FEA486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3E3366-1143-4C84-85AF-B7E3F4B0D8FD}"/>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2721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5D7A6-BFDB-429C-B5DA-64ED2C7CE27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983B3EB-8718-4767-A197-7FEFFBCFA78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89EE2B0-0852-493D-93B3-3CB362057BD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8564E7A-2EEA-421B-A0F4-2F2B926DA75E}"/>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6" name="Footer Placeholder 5">
            <a:extLst>
              <a:ext uri="{FF2B5EF4-FFF2-40B4-BE49-F238E27FC236}">
                <a16:creationId xmlns:a16="http://schemas.microsoft.com/office/drawing/2014/main" id="{6332C373-8014-4639-B649-52699A2E7C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6CD508-3199-4C05-AC55-081F15F4C62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49124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A2C7-3F47-4C2E-B158-B6B630789CC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A45E232D-2CB5-4E8C-BAF1-FB5763143B2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a:extLst>
              <a:ext uri="{FF2B5EF4-FFF2-40B4-BE49-F238E27FC236}">
                <a16:creationId xmlns:a16="http://schemas.microsoft.com/office/drawing/2014/main" id="{62D8AAC6-D92F-44A6-82EB-90781A61F1A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82641C0-11AB-4BA3-A226-497E379B9153}"/>
              </a:ext>
            </a:extLst>
          </p:cNvPr>
          <p:cNvSpPr>
            <a:spLocks noGrp="1"/>
          </p:cNvSpPr>
          <p:nvPr>
            <p:ph type="dt" sz="half" idx="10"/>
          </p:nvPr>
        </p:nvSpPr>
        <p:spPr/>
        <p:txBody>
          <a:bodyPr/>
          <a:lstStyle/>
          <a:p>
            <a:fld id="{1D8BD707-D9CF-40AE-B4C6-C98DA3205C09}" type="datetimeFigureOut">
              <a:rPr lang="en-US" smtClean="0"/>
              <a:pPr/>
              <a:t>4/9/2019</a:t>
            </a:fld>
            <a:endParaRPr lang="en-US"/>
          </a:p>
        </p:txBody>
      </p:sp>
      <p:sp>
        <p:nvSpPr>
          <p:cNvPr id="6" name="Footer Placeholder 5">
            <a:extLst>
              <a:ext uri="{FF2B5EF4-FFF2-40B4-BE49-F238E27FC236}">
                <a16:creationId xmlns:a16="http://schemas.microsoft.com/office/drawing/2014/main" id="{C3CFFFD8-FA64-451F-B378-7066EED101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35EB22-EA31-4DCF-ACC9-28C4E2243E7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6788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3D17D1-CB1B-4778-85DD-C5959650ABE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7D30877-E6AE-4714-8082-46330A137E1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025C3FE-AA81-4BE0-85AA-88E2C48AD98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4/9/2019</a:t>
            </a:fld>
            <a:endParaRPr lang="en-US"/>
          </a:p>
        </p:txBody>
      </p:sp>
      <p:sp>
        <p:nvSpPr>
          <p:cNvPr id="5" name="Footer Placeholder 4">
            <a:extLst>
              <a:ext uri="{FF2B5EF4-FFF2-40B4-BE49-F238E27FC236}">
                <a16:creationId xmlns:a16="http://schemas.microsoft.com/office/drawing/2014/main" id="{02269CD0-518B-477A-B291-EB593FBA38D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577962-95A4-4EA6-8FEC-A13298BE2B3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7943194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nptel.ac.in/courses/112108093/"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4419600"/>
            <a:ext cx="7854696" cy="1752600"/>
          </a:xfrm>
        </p:spPr>
        <p:txBody>
          <a:bodyPr>
            <a:normAutofit/>
          </a:bodyPr>
          <a:lstStyle/>
          <a:p>
            <a:r>
              <a:rPr lang="en-US" sz="2200" dirty="0"/>
              <a:t>By</a:t>
            </a:r>
          </a:p>
          <a:p>
            <a:r>
              <a:rPr lang="en-US" sz="2200" dirty="0"/>
              <a:t>Kamlesh Bachkar</a:t>
            </a:r>
          </a:p>
          <a:p>
            <a:endParaRPr lang="en-US" dirty="0"/>
          </a:p>
        </p:txBody>
      </p:sp>
      <p:sp>
        <p:nvSpPr>
          <p:cNvPr id="5" name="Title 4">
            <a:extLst>
              <a:ext uri="{FF2B5EF4-FFF2-40B4-BE49-F238E27FC236}">
                <a16:creationId xmlns:a16="http://schemas.microsoft.com/office/drawing/2014/main" id="{7C09B8AA-6A84-47BD-BE89-CC96FCCCC87F}"/>
              </a:ext>
            </a:extLst>
          </p:cNvPr>
          <p:cNvSpPr>
            <a:spLocks noGrp="1"/>
          </p:cNvSpPr>
          <p:nvPr>
            <p:ph type="ctrTitle"/>
          </p:nvPr>
        </p:nvSpPr>
        <p:spPr/>
        <p:txBody>
          <a:bodyPr/>
          <a:lstStyle/>
          <a:p>
            <a:r>
              <a:rPr lang="en-IN" dirty="0"/>
              <a:t>Robots &amp; their Application</a:t>
            </a:r>
          </a:p>
        </p:txBody>
      </p:sp>
    </p:spTree>
    <p:extLst>
      <p:ext uri="{BB962C8B-B14F-4D97-AF65-F5344CB8AC3E}">
        <p14:creationId xmlns:p14="http://schemas.microsoft.com/office/powerpoint/2010/main" val="2546790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82"/>
            <a:ext cx="8229600" cy="1143000"/>
          </a:xfrm>
        </p:spPr>
        <p:txBody>
          <a:bodyPr>
            <a:normAutofit/>
          </a:bodyPr>
          <a:lstStyle/>
          <a:p>
            <a:pPr algn="ctr"/>
            <a:r>
              <a:rPr lang="en-US" b="1" dirty="0"/>
              <a:t>Types of Industrial Robots</a:t>
            </a:r>
          </a:p>
        </p:txBody>
      </p:sp>
      <p:sp>
        <p:nvSpPr>
          <p:cNvPr id="3" name="Content Placeholder 2"/>
          <p:cNvSpPr>
            <a:spLocks noGrp="1"/>
          </p:cNvSpPr>
          <p:nvPr>
            <p:ph idx="1"/>
          </p:nvPr>
        </p:nvSpPr>
        <p:spPr>
          <a:xfrm>
            <a:off x="457200" y="1295400"/>
            <a:ext cx="8229600" cy="5029200"/>
          </a:xfrm>
        </p:spPr>
        <p:txBody>
          <a:bodyPr>
            <a:normAutofit/>
          </a:bodyPr>
          <a:lstStyle/>
          <a:p>
            <a:r>
              <a:rPr lang="en-US" b="1" dirty="0"/>
              <a:t>Articulated</a:t>
            </a:r>
            <a:r>
              <a:rPr lang="en-US" dirty="0"/>
              <a:t> </a:t>
            </a:r>
          </a:p>
          <a:p>
            <a:r>
              <a:rPr lang="en-US" b="1" dirty="0"/>
              <a:t>Cartesian</a:t>
            </a:r>
            <a:endParaRPr lang="en-US" dirty="0"/>
          </a:p>
          <a:p>
            <a:r>
              <a:rPr lang="en-US" b="1" dirty="0"/>
              <a:t>Cylindrical</a:t>
            </a:r>
          </a:p>
          <a:p>
            <a:r>
              <a:rPr lang="en-US" b="1" dirty="0"/>
              <a:t>Polar</a:t>
            </a:r>
          </a:p>
          <a:p>
            <a:r>
              <a:rPr lang="en-US" b="1" dirty="0"/>
              <a:t>SCARA</a:t>
            </a:r>
          </a:p>
          <a:p>
            <a:r>
              <a:rPr lang="en-US" b="1" dirty="0"/>
              <a:t>Delta</a:t>
            </a:r>
            <a:endParaRPr lang="en-US" dirty="0"/>
          </a:p>
        </p:txBody>
      </p:sp>
    </p:spTree>
    <p:extLst>
      <p:ext uri="{BB962C8B-B14F-4D97-AF65-F5344CB8AC3E}">
        <p14:creationId xmlns:p14="http://schemas.microsoft.com/office/powerpoint/2010/main" val="401451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82"/>
            <a:ext cx="8229600" cy="1143000"/>
          </a:xfrm>
        </p:spPr>
        <p:txBody>
          <a:bodyPr>
            <a:normAutofit/>
          </a:bodyPr>
          <a:lstStyle/>
          <a:p>
            <a:pPr algn="ctr"/>
            <a:r>
              <a:rPr lang="en-US" b="1" dirty="0"/>
              <a:t>Types of Industrial Robots</a:t>
            </a:r>
          </a:p>
        </p:txBody>
      </p:sp>
      <p:sp>
        <p:nvSpPr>
          <p:cNvPr id="3" name="Content Placeholder 2"/>
          <p:cNvSpPr>
            <a:spLocks noGrp="1"/>
          </p:cNvSpPr>
          <p:nvPr>
            <p:ph idx="1"/>
          </p:nvPr>
        </p:nvSpPr>
        <p:spPr>
          <a:xfrm>
            <a:off x="457200" y="1295400"/>
            <a:ext cx="8229600" cy="5029200"/>
          </a:xfrm>
        </p:spPr>
        <p:txBody>
          <a:bodyPr>
            <a:normAutofit/>
          </a:bodyPr>
          <a:lstStyle/>
          <a:p>
            <a:r>
              <a:rPr lang="en-US" b="1" dirty="0"/>
              <a:t>Articulated</a:t>
            </a:r>
            <a:r>
              <a:rPr lang="en-US" dirty="0"/>
              <a:t> </a:t>
            </a:r>
          </a:p>
          <a:p>
            <a:pPr lvl="1"/>
            <a:r>
              <a:rPr lang="en-US" dirty="0"/>
              <a:t>Rotary joints –  simple two joint structures to 10 or more joints.</a:t>
            </a:r>
          </a:p>
          <a:p>
            <a:pPr lvl="1"/>
            <a:r>
              <a:rPr lang="en-US" dirty="0"/>
              <a:t>The arm is connected to the base with a twisting joint.</a:t>
            </a:r>
          </a:p>
          <a:p>
            <a:pPr lvl="1"/>
            <a:r>
              <a:rPr lang="en-US" dirty="0"/>
              <a:t>The links in the arm are connected by rotary joints.</a:t>
            </a:r>
          </a:p>
          <a:p>
            <a:pPr lvl="1"/>
            <a:r>
              <a:rPr lang="en-US" dirty="0"/>
              <a:t>Each joint is called an axis and provides an additional degree of freedom, or range of motion.</a:t>
            </a:r>
          </a:p>
          <a:p>
            <a:pPr lvl="1"/>
            <a:r>
              <a:rPr lang="en-US" dirty="0"/>
              <a:t>Industrial robots commonly have four or six axes.</a:t>
            </a:r>
          </a:p>
          <a:p>
            <a:r>
              <a:rPr lang="en-US" b="1" dirty="0"/>
              <a:t>Cartesian</a:t>
            </a:r>
            <a:endParaRPr lang="en-US" dirty="0"/>
          </a:p>
          <a:p>
            <a:pPr lvl="1"/>
            <a:r>
              <a:rPr lang="en-US" dirty="0"/>
              <a:t>These are also called rectilinear or gantry robots.</a:t>
            </a:r>
          </a:p>
          <a:p>
            <a:pPr lvl="1"/>
            <a:r>
              <a:rPr lang="en-US" dirty="0"/>
              <a:t>Cartesian robots have three linear joints that use the Cartesian coordinate system (X, Y, and Z).</a:t>
            </a:r>
          </a:p>
          <a:p>
            <a:pPr lvl="1"/>
            <a:r>
              <a:rPr lang="en-US" dirty="0"/>
              <a:t>They also may have an attached wrist to allow for rotational movement.</a:t>
            </a:r>
          </a:p>
          <a:p>
            <a:pPr lvl="1"/>
            <a:r>
              <a:rPr lang="en-US" dirty="0"/>
              <a:t>The three prismatic joints deliver a linear motion along the axis.</a:t>
            </a:r>
          </a:p>
        </p:txBody>
      </p:sp>
    </p:spTree>
    <p:extLst>
      <p:ext uri="{BB962C8B-B14F-4D97-AF65-F5344CB8AC3E}">
        <p14:creationId xmlns:p14="http://schemas.microsoft.com/office/powerpoint/2010/main" val="173163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82"/>
            <a:ext cx="8229600" cy="1143000"/>
          </a:xfrm>
        </p:spPr>
        <p:txBody>
          <a:bodyPr>
            <a:normAutofit/>
          </a:bodyPr>
          <a:lstStyle/>
          <a:p>
            <a:pPr algn="ctr"/>
            <a:r>
              <a:rPr lang="en-US" b="1" dirty="0"/>
              <a:t>Types of Industrial Robots</a:t>
            </a:r>
          </a:p>
        </p:txBody>
      </p:sp>
      <p:sp>
        <p:nvSpPr>
          <p:cNvPr id="3" name="Content Placeholder 2"/>
          <p:cNvSpPr>
            <a:spLocks noGrp="1"/>
          </p:cNvSpPr>
          <p:nvPr>
            <p:ph idx="1"/>
          </p:nvPr>
        </p:nvSpPr>
        <p:spPr>
          <a:xfrm>
            <a:off x="457200" y="1295400"/>
            <a:ext cx="8229600" cy="5029200"/>
          </a:xfrm>
        </p:spPr>
        <p:txBody>
          <a:bodyPr>
            <a:normAutofit/>
          </a:bodyPr>
          <a:lstStyle/>
          <a:p>
            <a:r>
              <a:rPr lang="en-US" b="1" dirty="0"/>
              <a:t>Cylindrical</a:t>
            </a:r>
          </a:p>
          <a:p>
            <a:pPr lvl="1"/>
            <a:r>
              <a:rPr lang="en-US" dirty="0"/>
              <a:t>The robot has at least one rotary joint at the base and at least one prismatic joint to connect the links.</a:t>
            </a:r>
          </a:p>
          <a:p>
            <a:pPr lvl="1"/>
            <a:r>
              <a:rPr lang="en-US" dirty="0"/>
              <a:t>The rotary joint uses a rotational motion along the joint axis, while the prismatic joint moves in a linear motion.</a:t>
            </a:r>
          </a:p>
          <a:p>
            <a:pPr lvl="1"/>
            <a:r>
              <a:rPr lang="en-US" dirty="0"/>
              <a:t>Cylindrical robots operate within a cylindrical-shaped work envelope.</a:t>
            </a:r>
          </a:p>
          <a:p>
            <a:r>
              <a:rPr lang="en-US" b="1" dirty="0"/>
              <a:t>Polar</a:t>
            </a:r>
          </a:p>
          <a:p>
            <a:pPr lvl="1"/>
            <a:r>
              <a:rPr lang="en-US" dirty="0"/>
              <a:t>Also called as spherical robots, in this configuration the arm is connected to the base with a twisting joint and a combination of two rotary joints and one linear joint.</a:t>
            </a:r>
          </a:p>
          <a:p>
            <a:pPr lvl="1"/>
            <a:r>
              <a:rPr lang="en-US" dirty="0"/>
              <a:t>The axes form a polar coordinate system and create a spherical-shaped work envelope.</a:t>
            </a:r>
          </a:p>
          <a:p>
            <a:endParaRPr lang="en-US" b="1" dirty="0"/>
          </a:p>
          <a:p>
            <a:endParaRPr lang="en-US" dirty="0"/>
          </a:p>
        </p:txBody>
      </p:sp>
    </p:spTree>
    <p:extLst>
      <p:ext uri="{BB962C8B-B14F-4D97-AF65-F5344CB8AC3E}">
        <p14:creationId xmlns:p14="http://schemas.microsoft.com/office/powerpoint/2010/main" val="3738859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0782"/>
            <a:ext cx="8229600" cy="1143000"/>
          </a:xfrm>
        </p:spPr>
        <p:txBody>
          <a:bodyPr>
            <a:normAutofit/>
          </a:bodyPr>
          <a:lstStyle/>
          <a:p>
            <a:pPr algn="ctr"/>
            <a:r>
              <a:rPr lang="en-US" b="1" dirty="0"/>
              <a:t>Types of Industrial Robots</a:t>
            </a:r>
          </a:p>
        </p:txBody>
      </p:sp>
      <p:sp>
        <p:nvSpPr>
          <p:cNvPr id="3" name="Content Placeholder 2"/>
          <p:cNvSpPr>
            <a:spLocks noGrp="1"/>
          </p:cNvSpPr>
          <p:nvPr>
            <p:ph idx="1"/>
          </p:nvPr>
        </p:nvSpPr>
        <p:spPr>
          <a:xfrm>
            <a:off x="457200" y="1219200"/>
            <a:ext cx="8229600" cy="5105400"/>
          </a:xfrm>
        </p:spPr>
        <p:txBody>
          <a:bodyPr>
            <a:normAutofit/>
          </a:bodyPr>
          <a:lstStyle/>
          <a:p>
            <a:r>
              <a:rPr lang="en-US" b="1" dirty="0"/>
              <a:t>SCARA (</a:t>
            </a:r>
            <a:r>
              <a:rPr lang="en-US" dirty="0"/>
              <a:t>Selective Compliance Adaptive Robot Arm )</a:t>
            </a:r>
          </a:p>
          <a:p>
            <a:pPr lvl="1"/>
            <a:r>
              <a:rPr lang="en-US" dirty="0"/>
              <a:t>Commonly used in assembly applications, this selectively compliant arm for robotic assembly is primarily cylindrical in design.</a:t>
            </a:r>
          </a:p>
          <a:p>
            <a:pPr lvl="1"/>
            <a:r>
              <a:rPr lang="en-US" dirty="0"/>
              <a:t>It features two parallel joints that provide compliance in one selected plane.</a:t>
            </a:r>
          </a:p>
          <a:p>
            <a:r>
              <a:rPr lang="en-US" b="1" dirty="0"/>
              <a:t>Delta</a:t>
            </a:r>
          </a:p>
          <a:p>
            <a:pPr lvl="1"/>
            <a:r>
              <a:rPr lang="en-US" dirty="0"/>
              <a:t>These spider-like robots are built from jointed parallelograms connected to a common base.</a:t>
            </a:r>
          </a:p>
          <a:p>
            <a:pPr lvl="1"/>
            <a:r>
              <a:rPr lang="en-US" dirty="0"/>
              <a:t>The parallelograms move a single EOAT(End of Arm Tooling) in a dome-shaped work area.</a:t>
            </a:r>
          </a:p>
          <a:p>
            <a:pPr lvl="1"/>
            <a:r>
              <a:rPr lang="en-US" dirty="0"/>
              <a:t>Heavily used in the food, pharmaceutical, and electronic industries, this robot configuration is capable of delicate, precise movement.</a:t>
            </a:r>
          </a:p>
          <a:p>
            <a:endParaRPr lang="en-US" dirty="0"/>
          </a:p>
          <a:p>
            <a:endParaRPr lang="en-US" dirty="0"/>
          </a:p>
        </p:txBody>
      </p:sp>
    </p:spTree>
    <p:extLst>
      <p:ext uri="{BB962C8B-B14F-4D97-AF65-F5344CB8AC3E}">
        <p14:creationId xmlns:p14="http://schemas.microsoft.com/office/powerpoint/2010/main" val="2328360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normAutofit/>
          </a:bodyPr>
          <a:lstStyle/>
          <a:p>
            <a:pPr algn="ctr"/>
            <a:r>
              <a:rPr lang="en-US" b="1" dirty="0"/>
              <a:t>Types and Classification of Robot</a:t>
            </a:r>
          </a:p>
        </p:txBody>
      </p:sp>
      <p:sp>
        <p:nvSpPr>
          <p:cNvPr id="3" name="Content Placeholder 2"/>
          <p:cNvSpPr>
            <a:spLocks noGrp="1"/>
          </p:cNvSpPr>
          <p:nvPr>
            <p:ph idx="1"/>
          </p:nvPr>
        </p:nvSpPr>
        <p:spPr>
          <a:xfrm>
            <a:off x="457200" y="1219200"/>
            <a:ext cx="8229600" cy="5105400"/>
          </a:xfrm>
        </p:spPr>
        <p:txBody>
          <a:bodyPr>
            <a:normAutofit/>
          </a:bodyPr>
          <a:lstStyle/>
          <a:p>
            <a:r>
              <a:rPr lang="en-US" dirty="0"/>
              <a:t>Various ways of classifying a robot</a:t>
            </a:r>
          </a:p>
          <a:p>
            <a:pPr lvl="1"/>
            <a:r>
              <a:rPr lang="en-US" dirty="0"/>
              <a:t>Fixed or mobile.</a:t>
            </a:r>
          </a:p>
          <a:p>
            <a:pPr lvl="1"/>
            <a:r>
              <a:rPr lang="en-US" dirty="0"/>
              <a:t>Serial or parallel.</a:t>
            </a:r>
          </a:p>
          <a:p>
            <a:pPr lvl="1"/>
            <a:r>
              <a:rPr lang="en-US" dirty="0"/>
              <a:t>According to degree of freedom (DOF).</a:t>
            </a:r>
          </a:p>
          <a:p>
            <a:pPr lvl="1"/>
            <a:r>
              <a:rPr lang="en-US" dirty="0"/>
              <a:t>Rigid or flexible.</a:t>
            </a:r>
          </a:p>
          <a:p>
            <a:pPr lvl="1"/>
            <a:r>
              <a:rPr lang="en-US" dirty="0"/>
              <a:t>Control — Point-to-point, autonomy and “intelligence”.</a:t>
            </a:r>
          </a:p>
          <a:p>
            <a:r>
              <a:rPr lang="en-US" dirty="0"/>
              <a:t>Most older industrial robots</a:t>
            </a:r>
          </a:p>
          <a:p>
            <a:pPr lvl="1"/>
            <a:r>
              <a:rPr lang="en-US" i="1" dirty="0"/>
              <a:t>Fixed </a:t>
            </a:r>
            <a:r>
              <a:rPr lang="en-US" dirty="0"/>
              <a:t>base and consisting of </a:t>
            </a:r>
            <a:r>
              <a:rPr lang="en-US" i="1" dirty="0"/>
              <a:t>links </a:t>
            </a:r>
            <a:r>
              <a:rPr lang="en-US" dirty="0"/>
              <a:t>connected by </a:t>
            </a:r>
            <a:r>
              <a:rPr lang="en-US" i="1" dirty="0"/>
              <a:t>actuated joints</a:t>
            </a:r>
            <a:r>
              <a:rPr lang="en-US" dirty="0"/>
              <a:t>.</a:t>
            </a:r>
          </a:p>
          <a:p>
            <a:r>
              <a:rPr lang="en-US" dirty="0"/>
              <a:t>Many modern robots can </a:t>
            </a:r>
            <a:r>
              <a:rPr lang="en-US" i="1" dirty="0"/>
              <a:t>move </a:t>
            </a:r>
            <a:r>
              <a:rPr lang="en-US" dirty="0"/>
              <a:t>on factory floors, uneven terrains or even walk, swim and fly</a:t>
            </a:r>
          </a:p>
        </p:txBody>
      </p:sp>
    </p:spTree>
    <p:extLst>
      <p:ext uri="{BB962C8B-B14F-4D97-AF65-F5344CB8AC3E}">
        <p14:creationId xmlns:p14="http://schemas.microsoft.com/office/powerpoint/2010/main" val="1340014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normAutofit/>
          </a:bodyPr>
          <a:lstStyle/>
          <a:p>
            <a:pPr algn="ctr"/>
            <a:r>
              <a:rPr lang="en-US" b="1" dirty="0"/>
              <a:t>Types and Classification of Robot</a:t>
            </a:r>
          </a:p>
        </p:txBody>
      </p:sp>
      <p:sp>
        <p:nvSpPr>
          <p:cNvPr id="3" name="Content Placeholder 2"/>
          <p:cNvSpPr>
            <a:spLocks noGrp="1"/>
          </p:cNvSpPr>
          <p:nvPr>
            <p:ph idx="1"/>
          </p:nvPr>
        </p:nvSpPr>
        <p:spPr>
          <a:xfrm>
            <a:off x="457200" y="1219200"/>
            <a:ext cx="8229600" cy="5105400"/>
          </a:xfrm>
        </p:spPr>
        <p:txBody>
          <a:bodyPr>
            <a:normAutofit/>
          </a:bodyPr>
          <a:lstStyle/>
          <a:p>
            <a:r>
              <a:rPr lang="en-US" dirty="0"/>
              <a:t>Parameters for Classification</a:t>
            </a:r>
          </a:p>
          <a:p>
            <a:pPr lvl="1"/>
            <a:r>
              <a:rPr lang="en-US" dirty="0"/>
              <a:t>By power source</a:t>
            </a:r>
          </a:p>
          <a:p>
            <a:pPr lvl="1"/>
            <a:r>
              <a:rPr lang="en-US" dirty="0"/>
              <a:t>By the shape of the work envelope</a:t>
            </a:r>
          </a:p>
          <a:p>
            <a:pPr lvl="1"/>
            <a:r>
              <a:rPr lang="en-US" dirty="0"/>
              <a:t>By the size of the robot </a:t>
            </a:r>
          </a:p>
          <a:p>
            <a:pPr lvl="1"/>
            <a:r>
              <a:rPr lang="en-US" dirty="0"/>
              <a:t>By the weight it can move</a:t>
            </a:r>
          </a:p>
          <a:p>
            <a:pPr lvl="1"/>
            <a:r>
              <a:rPr lang="en-US" dirty="0"/>
              <a:t>By the type of jobs it is optimized for</a:t>
            </a:r>
          </a:p>
          <a:p>
            <a:pPr lvl="1"/>
            <a:r>
              <a:rPr lang="en-US" dirty="0"/>
              <a:t>By the type of drive system used to move the robot</a:t>
            </a:r>
          </a:p>
          <a:p>
            <a:endParaRPr lang="en-US" dirty="0"/>
          </a:p>
          <a:p>
            <a:endParaRPr lang="en-US" dirty="0"/>
          </a:p>
          <a:p>
            <a:endParaRPr lang="en-US" dirty="0"/>
          </a:p>
        </p:txBody>
      </p:sp>
    </p:spTree>
    <p:extLst>
      <p:ext uri="{BB962C8B-B14F-4D97-AF65-F5344CB8AC3E}">
        <p14:creationId xmlns:p14="http://schemas.microsoft.com/office/powerpoint/2010/main" val="3474305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normAutofit/>
          </a:bodyPr>
          <a:lstStyle/>
          <a:p>
            <a:pPr algn="ctr"/>
            <a:r>
              <a:rPr lang="en-US" b="1" dirty="0"/>
              <a:t>Types and Classification of Robot</a:t>
            </a:r>
          </a:p>
        </p:txBody>
      </p:sp>
      <p:sp>
        <p:nvSpPr>
          <p:cNvPr id="3" name="Content Placeholder 2"/>
          <p:cNvSpPr>
            <a:spLocks noGrp="1"/>
          </p:cNvSpPr>
          <p:nvPr>
            <p:ph idx="1"/>
          </p:nvPr>
        </p:nvSpPr>
        <p:spPr>
          <a:xfrm>
            <a:off x="457200" y="1219200"/>
            <a:ext cx="8229600" cy="5105400"/>
          </a:xfrm>
        </p:spPr>
        <p:txBody>
          <a:bodyPr>
            <a:normAutofit/>
          </a:bodyPr>
          <a:lstStyle/>
          <a:p>
            <a:r>
              <a:rPr lang="en-US" dirty="0"/>
              <a:t>Power Source</a:t>
            </a:r>
            <a:endParaRPr lang="en-US" sz="2800" dirty="0"/>
          </a:p>
          <a:p>
            <a:pPr lvl="1"/>
            <a:r>
              <a:rPr lang="en-US" dirty="0"/>
              <a:t>Electrical</a:t>
            </a:r>
          </a:p>
          <a:p>
            <a:pPr lvl="1"/>
            <a:r>
              <a:rPr lang="en-US" dirty="0"/>
              <a:t>Hydraulic</a:t>
            </a:r>
          </a:p>
          <a:p>
            <a:pPr lvl="1"/>
            <a:r>
              <a:rPr lang="en-US" dirty="0"/>
              <a:t>Pneumatic</a:t>
            </a:r>
          </a:p>
          <a:p>
            <a:pPr lvl="1"/>
            <a:r>
              <a:rPr lang="en-US" dirty="0"/>
              <a:t>Nuclear</a:t>
            </a:r>
          </a:p>
          <a:p>
            <a:pPr lvl="1"/>
            <a:r>
              <a:rPr lang="en-US" dirty="0"/>
              <a:t>Green </a:t>
            </a:r>
          </a:p>
          <a:p>
            <a:pPr lvl="2"/>
            <a:r>
              <a:rPr lang="en-US" sz="2500" dirty="0"/>
              <a:t>Solar</a:t>
            </a:r>
          </a:p>
          <a:p>
            <a:pPr lvl="2"/>
            <a:r>
              <a:rPr lang="en-US" sz="2800" dirty="0"/>
              <a:t>Wind</a:t>
            </a:r>
          </a:p>
          <a:p>
            <a:pPr lvl="2"/>
            <a:r>
              <a:rPr lang="en-US" sz="2800" dirty="0"/>
              <a:t>Organic sources</a:t>
            </a:r>
          </a:p>
          <a:p>
            <a:pPr lvl="2"/>
            <a:r>
              <a:rPr lang="en-US" sz="2800" dirty="0"/>
              <a:t>Natural heat sources</a:t>
            </a:r>
          </a:p>
          <a:p>
            <a:pPr lvl="2"/>
            <a:endParaRPr lang="en-US" dirty="0"/>
          </a:p>
          <a:p>
            <a:endParaRPr lang="en-US" dirty="0"/>
          </a:p>
          <a:p>
            <a:endParaRPr lang="en-US" dirty="0"/>
          </a:p>
        </p:txBody>
      </p:sp>
    </p:spTree>
    <p:extLst>
      <p:ext uri="{BB962C8B-B14F-4D97-AF65-F5344CB8AC3E}">
        <p14:creationId xmlns:p14="http://schemas.microsoft.com/office/powerpoint/2010/main" val="3474305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Geometry of the Work Envelope</a:t>
            </a:r>
          </a:p>
        </p:txBody>
      </p:sp>
      <p:sp>
        <p:nvSpPr>
          <p:cNvPr id="3" name="Content Placeholder 2"/>
          <p:cNvSpPr>
            <a:spLocks noGrp="1"/>
          </p:cNvSpPr>
          <p:nvPr>
            <p:ph idx="1"/>
          </p:nvPr>
        </p:nvSpPr>
        <p:spPr/>
        <p:txBody>
          <a:bodyPr/>
          <a:lstStyle/>
          <a:p>
            <a:r>
              <a:rPr lang="en-US" dirty="0"/>
              <a:t>Cartesian</a:t>
            </a:r>
          </a:p>
          <a:p>
            <a:r>
              <a:rPr lang="en-US" dirty="0"/>
              <a:t>Cylindrical</a:t>
            </a:r>
          </a:p>
          <a:p>
            <a:r>
              <a:rPr lang="en-US" dirty="0"/>
              <a:t>Spherical </a:t>
            </a:r>
          </a:p>
          <a:p>
            <a:r>
              <a:rPr lang="en-US" dirty="0"/>
              <a:t>Articulated</a:t>
            </a:r>
          </a:p>
          <a:p>
            <a:r>
              <a:rPr lang="en-US" dirty="0"/>
              <a:t>SCARA</a:t>
            </a:r>
          </a:p>
          <a:p>
            <a:r>
              <a:rPr lang="en-US" dirty="0"/>
              <a:t>Horizontally Base-Jointed Arm</a:t>
            </a:r>
          </a:p>
          <a:p>
            <a:r>
              <a:rPr lang="en-US" dirty="0"/>
              <a:t>Delta</a:t>
            </a:r>
          </a:p>
          <a:p>
            <a:endParaRPr lang="en-US" dirty="0"/>
          </a:p>
        </p:txBody>
      </p:sp>
    </p:spTree>
    <p:extLst>
      <p:ext uri="{BB962C8B-B14F-4D97-AF65-F5344CB8AC3E}">
        <p14:creationId xmlns:p14="http://schemas.microsoft.com/office/powerpoint/2010/main" val="3668649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ctr"/>
            <a:r>
              <a:rPr lang="en-US" b="1" dirty="0"/>
              <a:t>Cartesian Geometry </a:t>
            </a:r>
          </a:p>
        </p:txBody>
      </p:sp>
      <p:sp>
        <p:nvSpPr>
          <p:cNvPr id="3" name="Content Placeholder 2"/>
          <p:cNvSpPr>
            <a:spLocks noGrp="1"/>
          </p:cNvSpPr>
          <p:nvPr>
            <p:ph idx="1"/>
          </p:nvPr>
        </p:nvSpPr>
        <p:spPr>
          <a:xfrm>
            <a:off x="457200" y="1295400"/>
            <a:ext cx="5045219" cy="5029200"/>
          </a:xfrm>
        </p:spPr>
        <p:txBody>
          <a:bodyPr>
            <a:normAutofit/>
          </a:bodyPr>
          <a:lstStyle/>
          <a:p>
            <a:r>
              <a:rPr lang="en-US" dirty="0"/>
              <a:t>These systems have a cubic or rectangular work envelope</a:t>
            </a:r>
          </a:p>
          <a:p>
            <a:r>
              <a:rPr lang="en-US" dirty="0"/>
              <a:t>Many gantry-type robots fall into this group </a:t>
            </a:r>
          </a:p>
          <a:p>
            <a:r>
              <a:rPr lang="en-US" dirty="0"/>
              <a:t>These robots often have two or three major axes to move in: </a:t>
            </a:r>
          </a:p>
          <a:p>
            <a:pPr lvl="1"/>
            <a:r>
              <a:rPr lang="en-US" dirty="0"/>
              <a:t>X is front to back</a:t>
            </a:r>
          </a:p>
          <a:p>
            <a:pPr lvl="1"/>
            <a:r>
              <a:rPr lang="en-US" dirty="0"/>
              <a:t>Y side to side</a:t>
            </a:r>
          </a:p>
          <a:p>
            <a:pPr lvl="1"/>
            <a:r>
              <a:rPr lang="en-US" dirty="0"/>
              <a:t>Z up or down</a:t>
            </a:r>
          </a:p>
          <a:p>
            <a:r>
              <a:rPr lang="en-US" dirty="0"/>
              <a:t>When there are only two major axes, X is often the one omitted </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2419" y="2667000"/>
            <a:ext cx="3667125" cy="318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7113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b="1" dirty="0"/>
              <a:t>Cylindrical Geometry </a:t>
            </a:r>
          </a:p>
        </p:txBody>
      </p:sp>
      <p:sp>
        <p:nvSpPr>
          <p:cNvPr id="3" name="Content Placeholder 2"/>
          <p:cNvSpPr>
            <a:spLocks noGrp="1"/>
          </p:cNvSpPr>
          <p:nvPr>
            <p:ph idx="1"/>
          </p:nvPr>
        </p:nvSpPr>
        <p:spPr>
          <a:xfrm>
            <a:off x="457200" y="1143000"/>
            <a:ext cx="5410200" cy="5029200"/>
          </a:xfrm>
        </p:spPr>
        <p:txBody>
          <a:bodyPr>
            <a:normAutofit/>
          </a:bodyPr>
          <a:lstStyle/>
          <a:p>
            <a:r>
              <a:rPr lang="en-US" dirty="0"/>
              <a:t>The work envelope of these robots resembles a cylinder</a:t>
            </a:r>
          </a:p>
          <a:p>
            <a:r>
              <a:rPr lang="en-US" dirty="0"/>
              <a:t>These robots commonly have a rotary axis on the base to spin the robot, two linear axes to move the tooling into the general work area, and then two or three minor axes for tooling orientation. </a:t>
            </a:r>
          </a:p>
          <a:p>
            <a:r>
              <a:rPr lang="en-US" dirty="0"/>
              <a:t>These systems are good for reaching deep into machines, save on floor space, and tend to have the rigid structure needed for large payloads</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2175" y="1350818"/>
            <a:ext cx="3171825"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2624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ctr"/>
            <a:r>
              <a:rPr lang="en-US" b="1" dirty="0">
                <a:solidFill>
                  <a:schemeClr val="tx1"/>
                </a:solidFill>
              </a:rPr>
              <a:t>Syllabus Module 6</a:t>
            </a:r>
          </a:p>
        </p:txBody>
      </p:sp>
      <p:sp>
        <p:nvSpPr>
          <p:cNvPr id="3" name="Content Placeholder 2"/>
          <p:cNvSpPr>
            <a:spLocks noGrp="1"/>
          </p:cNvSpPr>
          <p:nvPr>
            <p:ph idx="1"/>
          </p:nvPr>
        </p:nvSpPr>
        <p:spPr>
          <a:xfrm>
            <a:off x="457200" y="1676400"/>
            <a:ext cx="8229600" cy="4648200"/>
          </a:xfrm>
        </p:spPr>
        <p:txBody>
          <a:bodyPr>
            <a:normAutofit/>
          </a:bodyPr>
          <a:lstStyle/>
          <a:p>
            <a:r>
              <a:rPr lang="en-US" b="1" dirty="0"/>
              <a:t>Robots and their applications:</a:t>
            </a:r>
          </a:p>
          <a:p>
            <a:r>
              <a:rPr lang="en-US" dirty="0"/>
              <a:t>Introduction to robots, Types, Classifications, Selection of robots, Robot Degrees of freedom, Robot configuration,</a:t>
            </a:r>
          </a:p>
          <a:p>
            <a:r>
              <a:rPr lang="en-US" dirty="0"/>
              <a:t>Accuracy and repeatability, Specification of a robot, Robot feedback controls: Point to point control and Continuous path control, Control system for robot joint,</a:t>
            </a:r>
          </a:p>
          <a:p>
            <a:r>
              <a:rPr lang="en-US" dirty="0"/>
              <a:t>Adaptive control, Drives and transmission systems, End effectors,</a:t>
            </a:r>
          </a:p>
          <a:p>
            <a:r>
              <a:rPr lang="en-US" dirty="0"/>
              <a:t>Industrial robot applications of robots</a:t>
            </a:r>
          </a:p>
          <a:p>
            <a:pPr marL="0" indent="0">
              <a:buNone/>
            </a:pPr>
            <a:r>
              <a:rPr lang="en-US" dirty="0">
                <a:hlinkClick r:id="rId2"/>
              </a:rPr>
              <a:t>Link to NPTEL Course </a:t>
            </a:r>
            <a:endParaRPr lang="en-US" dirty="0"/>
          </a:p>
        </p:txBody>
      </p:sp>
    </p:spTree>
    <p:extLst>
      <p:ext uri="{BB962C8B-B14F-4D97-AF65-F5344CB8AC3E}">
        <p14:creationId xmlns:p14="http://schemas.microsoft.com/office/powerpoint/2010/main" val="20251634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algn="ctr"/>
            <a:r>
              <a:rPr lang="en-US" b="1" dirty="0"/>
              <a:t>Spherical Geometry </a:t>
            </a:r>
          </a:p>
        </p:txBody>
      </p:sp>
      <p:sp>
        <p:nvSpPr>
          <p:cNvPr id="3" name="Content Placeholder 2"/>
          <p:cNvSpPr>
            <a:spLocks noGrp="1"/>
          </p:cNvSpPr>
          <p:nvPr>
            <p:ph idx="1"/>
          </p:nvPr>
        </p:nvSpPr>
        <p:spPr>
          <a:xfrm>
            <a:off x="457200" y="1371600"/>
            <a:ext cx="4800600" cy="4953000"/>
          </a:xfrm>
        </p:spPr>
        <p:txBody>
          <a:bodyPr>
            <a:normAutofit/>
          </a:bodyPr>
          <a:lstStyle/>
          <a:p>
            <a:r>
              <a:rPr lang="en-US" dirty="0"/>
              <a:t>This robots work envelop is a ball, cut off by where the robot mounts</a:t>
            </a:r>
          </a:p>
          <a:p>
            <a:r>
              <a:rPr lang="en-US" dirty="0"/>
              <a:t>Spherical, or polar, geometry, gives the user a wide range of options for robot positioning </a:t>
            </a:r>
          </a:p>
          <a:p>
            <a:r>
              <a:rPr lang="en-US" dirty="0"/>
              <a:t>The primary difference between cylindrical and spherical robots is that the spherical units have a long reach with a smaller size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371600"/>
            <a:ext cx="3695700"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115791" y="4800600"/>
            <a:ext cx="3810000" cy="1477328"/>
          </a:xfrm>
          <a:prstGeom prst="rect">
            <a:avLst/>
          </a:prstGeom>
        </p:spPr>
        <p:txBody>
          <a:bodyPr wrap="square">
            <a:spAutoFit/>
          </a:bodyPr>
          <a:lstStyle/>
          <a:p>
            <a:r>
              <a:rPr lang="en-US" dirty="0"/>
              <a:t>Remember with the spherical robot you will not have the full ball, part of it will be cut off by what the robot mounts to and the surfaces around that </a:t>
            </a:r>
          </a:p>
        </p:txBody>
      </p:sp>
    </p:spTree>
    <p:extLst>
      <p:ext uri="{BB962C8B-B14F-4D97-AF65-F5344CB8AC3E}">
        <p14:creationId xmlns:p14="http://schemas.microsoft.com/office/powerpoint/2010/main" val="3914983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algn="ctr"/>
            <a:r>
              <a:rPr lang="en-US" b="1" dirty="0"/>
              <a:t>Articulated Geometry </a:t>
            </a:r>
          </a:p>
        </p:txBody>
      </p:sp>
      <p:sp>
        <p:nvSpPr>
          <p:cNvPr id="3" name="Content Placeholder 2"/>
          <p:cNvSpPr>
            <a:spLocks noGrp="1"/>
          </p:cNvSpPr>
          <p:nvPr>
            <p:ph idx="1"/>
          </p:nvPr>
        </p:nvSpPr>
        <p:spPr>
          <a:xfrm>
            <a:off x="457200" y="1295400"/>
            <a:ext cx="8229600" cy="5029200"/>
          </a:xfrm>
        </p:spPr>
        <p:txBody>
          <a:bodyPr/>
          <a:lstStyle/>
          <a:p>
            <a:r>
              <a:rPr lang="en-US" dirty="0"/>
              <a:t>Articulated robots have a spherical-type envelope that is constrained by the construction of the robot</a:t>
            </a:r>
          </a:p>
          <a:p>
            <a:r>
              <a:rPr lang="en-US" dirty="0"/>
              <a:t>The articulated robot leaves linear motion behind for rotational motion at the various axes</a:t>
            </a:r>
          </a:p>
          <a:p>
            <a:r>
              <a:rPr lang="en-US" dirty="0"/>
              <a:t>This robot is also known as jointed arm, revolute, and even </a:t>
            </a:r>
            <a:r>
              <a:rPr lang="en-US" b="1" dirty="0"/>
              <a:t>anthropomorphic</a:t>
            </a:r>
            <a:r>
              <a:rPr lang="en-US" dirty="0"/>
              <a:t>, because in many cases, its motions look very organic and lifelike</a:t>
            </a:r>
          </a:p>
          <a:p>
            <a:r>
              <a:rPr lang="en-US" dirty="0"/>
              <a:t>It has a chunked-up portion of the spherical envelope due to the robot design and limitations of the system</a:t>
            </a:r>
          </a:p>
        </p:txBody>
      </p:sp>
    </p:spTree>
    <p:extLst>
      <p:ext uri="{BB962C8B-B14F-4D97-AF65-F5344CB8AC3E}">
        <p14:creationId xmlns:p14="http://schemas.microsoft.com/office/powerpoint/2010/main" val="3036555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pPr algn="ctr"/>
            <a:r>
              <a:rPr lang="en-US" b="1" dirty="0"/>
              <a:t>Articulated Geometry </a:t>
            </a:r>
          </a:p>
        </p:txBody>
      </p:sp>
      <p:sp>
        <p:nvSpPr>
          <p:cNvPr id="3" name="Content Placeholder 2"/>
          <p:cNvSpPr>
            <a:spLocks noGrp="1"/>
          </p:cNvSpPr>
          <p:nvPr>
            <p:ph idx="1"/>
          </p:nvPr>
        </p:nvSpPr>
        <p:spPr>
          <a:xfrm>
            <a:off x="228600" y="4343400"/>
            <a:ext cx="3124200" cy="2362200"/>
          </a:xfrm>
        </p:spPr>
        <p:txBody>
          <a:bodyPr>
            <a:normAutofit/>
          </a:bodyPr>
          <a:lstStyle/>
          <a:p>
            <a:r>
              <a:rPr lang="en-US" dirty="0"/>
              <a:t>To the right is an articulated geometry robot, a favorite of industry. Above is an illustration showing the work envelope of this type of robot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891" y="1219200"/>
            <a:ext cx="3276600" cy="2929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066800"/>
            <a:ext cx="4267200" cy="5638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83674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709"/>
            <a:ext cx="8229600" cy="1143000"/>
          </a:xfrm>
        </p:spPr>
        <p:txBody>
          <a:bodyPr/>
          <a:lstStyle/>
          <a:p>
            <a:pPr algn="ctr"/>
            <a:r>
              <a:rPr lang="en-US" b="1" dirty="0"/>
              <a:t>SCARA</a:t>
            </a:r>
          </a:p>
        </p:txBody>
      </p:sp>
      <p:sp>
        <p:nvSpPr>
          <p:cNvPr id="3" name="Content Placeholder 2"/>
          <p:cNvSpPr>
            <a:spLocks noGrp="1"/>
          </p:cNvSpPr>
          <p:nvPr>
            <p:ph idx="1"/>
          </p:nvPr>
        </p:nvSpPr>
        <p:spPr>
          <a:xfrm>
            <a:off x="457200" y="1143000"/>
            <a:ext cx="8229600" cy="5181600"/>
          </a:xfrm>
        </p:spPr>
        <p:txBody>
          <a:bodyPr/>
          <a:lstStyle/>
          <a:p>
            <a:r>
              <a:rPr lang="en-US" b="1" dirty="0"/>
              <a:t>Selective Compliance Articulated Robot Arm (SCARA)</a:t>
            </a:r>
            <a:r>
              <a:rPr lang="en-US" dirty="0"/>
              <a:t>is unique in that it combines Cartesian linear motion with the rotation of an articulated system, creating a new motion type.</a:t>
            </a:r>
          </a:p>
          <a:p>
            <a:r>
              <a:rPr lang="en-US" dirty="0"/>
              <a:t>SCARA has a cylindrical geometry with axes 1 and 2 moving in a rotational manner and axis 3 moving in a linear vertical way to manipulate the tooling into position while applying force.</a:t>
            </a:r>
          </a:p>
          <a:p>
            <a:endParaRPr lang="en-US" dirty="0"/>
          </a:p>
          <a:p>
            <a:endParaRPr lang="en-US" dirty="0"/>
          </a:p>
        </p:txBody>
      </p:sp>
    </p:spTree>
    <p:extLst>
      <p:ext uri="{BB962C8B-B14F-4D97-AF65-F5344CB8AC3E}">
        <p14:creationId xmlns:p14="http://schemas.microsoft.com/office/powerpoint/2010/main" val="3681487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709"/>
            <a:ext cx="8229600" cy="1143000"/>
          </a:xfrm>
        </p:spPr>
        <p:txBody>
          <a:bodyPr/>
          <a:lstStyle/>
          <a:p>
            <a:pPr algn="ctr"/>
            <a:r>
              <a:rPr lang="en-US" b="1" dirty="0"/>
              <a:t>SCARA</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76600" y="1295400"/>
            <a:ext cx="5572125"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330036"/>
            <a:ext cx="3133725" cy="376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0264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636"/>
            <a:ext cx="8229600" cy="1143000"/>
          </a:xfrm>
        </p:spPr>
        <p:txBody>
          <a:bodyPr/>
          <a:lstStyle/>
          <a:p>
            <a:pPr algn="ctr"/>
            <a:r>
              <a:rPr lang="en-US" b="1" dirty="0"/>
              <a:t>DEGREE-OF-FREEDOM (DOF)</a:t>
            </a:r>
          </a:p>
        </p:txBody>
      </p:sp>
      <p:sp>
        <p:nvSpPr>
          <p:cNvPr id="3" name="Content Placeholder 2"/>
          <p:cNvSpPr>
            <a:spLocks noGrp="1"/>
          </p:cNvSpPr>
          <p:nvPr>
            <p:ph idx="1"/>
          </p:nvPr>
        </p:nvSpPr>
        <p:spPr>
          <a:xfrm>
            <a:off x="457200" y="1295400"/>
            <a:ext cx="8229600" cy="5029200"/>
          </a:xfrm>
        </p:spPr>
        <p:txBody>
          <a:bodyPr>
            <a:normAutofit lnSpcReduction="10000"/>
          </a:bodyPr>
          <a:lstStyle/>
          <a:p>
            <a:r>
              <a:rPr lang="en-US" dirty="0"/>
              <a:t>Degree of freedom (DOF) determines capability of a robot and number of actuated joints 6 (DOF) required for </a:t>
            </a:r>
            <a:r>
              <a:rPr lang="en-US" i="1" dirty="0"/>
              <a:t>arbitrary </a:t>
            </a:r>
            <a:r>
              <a:rPr lang="en-US" dirty="0"/>
              <a:t>task in 3D.</a:t>
            </a:r>
          </a:p>
          <a:p>
            <a:r>
              <a:rPr lang="en-US" dirty="0"/>
              <a:t>Painting and welding can be done by 5 DOF robot.</a:t>
            </a:r>
          </a:p>
          <a:p>
            <a:r>
              <a:rPr lang="en-US" dirty="0"/>
              <a:t>Electronics assembly usually done by 4 DOF SCARA robot.</a:t>
            </a:r>
          </a:p>
          <a:p>
            <a:r>
              <a:rPr lang="en-US" dirty="0"/>
              <a:t>For extra flexibility/working volume, 5 or 6 DOF robot mounted on 2 or 3 DOF gantry or wheeled mobile robot.</a:t>
            </a:r>
          </a:p>
          <a:p>
            <a:r>
              <a:rPr lang="en-US" dirty="0"/>
              <a:t>Redundant robot with more than 6 DOF for avoiding obstacles, more flexibility etc.</a:t>
            </a:r>
          </a:p>
          <a:p>
            <a:r>
              <a:rPr lang="en-US" dirty="0"/>
              <a:t>Arrangement of first three joints (in fixed serial robots) are classified as:</a:t>
            </a:r>
          </a:p>
          <a:p>
            <a:pPr lvl="1"/>
            <a:r>
              <a:rPr lang="en-US" i="1" dirty="0"/>
              <a:t>Cartesian</a:t>
            </a:r>
            <a:endParaRPr lang="en-US" dirty="0"/>
          </a:p>
          <a:p>
            <a:pPr lvl="1"/>
            <a:r>
              <a:rPr lang="en-US" i="1" dirty="0"/>
              <a:t>Spherical</a:t>
            </a:r>
          </a:p>
          <a:p>
            <a:pPr lvl="1"/>
            <a:r>
              <a:rPr lang="en-US" i="1" dirty="0"/>
              <a:t>Cylindrical</a:t>
            </a:r>
          </a:p>
          <a:p>
            <a:pPr lvl="1"/>
            <a:r>
              <a:rPr lang="en-US" i="1" dirty="0"/>
              <a:t> Anthropomorphic </a:t>
            </a:r>
            <a:r>
              <a:rPr lang="en-US" dirty="0"/>
              <a:t>— Human arm like.</a:t>
            </a:r>
          </a:p>
          <a:p>
            <a:r>
              <a:rPr lang="en-US" i="1" dirty="0"/>
              <a:t>SCARA </a:t>
            </a:r>
            <a:r>
              <a:rPr lang="en-US" dirty="0"/>
              <a:t>or Selective Compliance Adaptive Robot Arm</a:t>
            </a:r>
          </a:p>
          <a:p>
            <a:pPr lvl="1"/>
            <a:r>
              <a:rPr lang="en-US" dirty="0"/>
              <a:t>Extensively used in electronic assembly.</a:t>
            </a:r>
          </a:p>
          <a:p>
            <a:pPr lvl="1"/>
            <a:r>
              <a:rPr lang="en-US" dirty="0"/>
              <a:t>Last three joints form a </a:t>
            </a:r>
            <a:r>
              <a:rPr lang="en-US" i="1" dirty="0"/>
              <a:t>wrist </a:t>
            </a:r>
            <a:r>
              <a:rPr lang="en-US" dirty="0"/>
              <a:t>— Orients the end-effector.</a:t>
            </a:r>
          </a:p>
        </p:txBody>
      </p:sp>
    </p:spTree>
    <p:extLst>
      <p:ext uri="{BB962C8B-B14F-4D97-AF65-F5344CB8AC3E}">
        <p14:creationId xmlns:p14="http://schemas.microsoft.com/office/powerpoint/2010/main" val="1956745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b="1" dirty="0"/>
              <a:t>Introduction </a:t>
            </a:r>
          </a:p>
        </p:txBody>
      </p:sp>
      <p:sp>
        <p:nvSpPr>
          <p:cNvPr id="3" name="Content Placeholder 2"/>
          <p:cNvSpPr>
            <a:spLocks noGrp="1"/>
          </p:cNvSpPr>
          <p:nvPr>
            <p:ph idx="1"/>
          </p:nvPr>
        </p:nvSpPr>
        <p:spPr>
          <a:xfrm>
            <a:off x="457200" y="1219200"/>
            <a:ext cx="8229600" cy="5105400"/>
          </a:xfrm>
        </p:spPr>
        <p:txBody>
          <a:bodyPr>
            <a:normAutofit/>
          </a:bodyPr>
          <a:lstStyle/>
          <a:p>
            <a:r>
              <a:rPr lang="en-US" sz="2000" dirty="0"/>
              <a:t>Origin of the word robot in 1923 — Translation of Czech play R. U. R.(</a:t>
            </a:r>
            <a:r>
              <a:rPr lang="en-US" sz="2000" dirty="0" err="1"/>
              <a:t>Rossum’s</a:t>
            </a:r>
            <a:r>
              <a:rPr lang="en-US" sz="2000" dirty="0"/>
              <a:t> Universal Robot, 1921) by </a:t>
            </a:r>
            <a:r>
              <a:rPr lang="en-US" sz="2000" dirty="0" err="1"/>
              <a:t>Karel</a:t>
            </a:r>
            <a:r>
              <a:rPr lang="en-US" sz="2000" dirty="0"/>
              <a:t> Capek (Capek, 1975).</a:t>
            </a:r>
          </a:p>
          <a:p>
            <a:r>
              <a:rPr lang="en-US" sz="2000" dirty="0"/>
              <a:t>From Czech word ‘</a:t>
            </a:r>
            <a:r>
              <a:rPr lang="en-US" sz="2000" dirty="0" err="1"/>
              <a:t>robota</a:t>
            </a:r>
            <a:r>
              <a:rPr lang="en-US" sz="2000" dirty="0"/>
              <a:t>’ meaning slave </a:t>
            </a:r>
            <a:r>
              <a:rPr lang="en-US" sz="2000" dirty="0" err="1"/>
              <a:t>labour</a:t>
            </a:r>
            <a:r>
              <a:rPr lang="en-US" sz="2000" dirty="0"/>
              <a:t>!</a:t>
            </a:r>
          </a:p>
          <a:p>
            <a:r>
              <a:rPr lang="en-US" sz="2000" dirty="0"/>
              <a:t>Designed to replace human beings, and depicted as very efficient and lacking emotion– Even now this description is prevalent!</a:t>
            </a:r>
          </a:p>
          <a:p>
            <a:r>
              <a:rPr lang="en-US" sz="2000" dirty="0"/>
              <a:t>Asimov (Asimov, 1970) in Round about coins robotics in his three laws of robotics— Robots are portrayed as harmless and in control of humans!</a:t>
            </a:r>
          </a:p>
          <a:p>
            <a:r>
              <a:rPr lang="en-US" sz="2000" dirty="0"/>
              <a:t>First industrial robot patent in 1954 by George C. </a:t>
            </a:r>
            <a:r>
              <a:rPr lang="en-US" sz="2000" dirty="0" err="1"/>
              <a:t>Devol</a:t>
            </a:r>
            <a:r>
              <a:rPr lang="en-US" sz="2000" dirty="0"/>
              <a:t> (US Patent No. 2,988,237) for Universal Automation or </a:t>
            </a:r>
            <a:r>
              <a:rPr lang="en-US" sz="2000" dirty="0" err="1"/>
              <a:t>Unimation</a:t>
            </a:r>
            <a:r>
              <a:rPr lang="en-US" sz="2000" dirty="0"/>
              <a:t>.</a:t>
            </a:r>
          </a:p>
          <a:p>
            <a:r>
              <a:rPr lang="en-US" sz="2000" dirty="0"/>
              <a:t>First robot by </a:t>
            </a:r>
            <a:r>
              <a:rPr lang="en-US" sz="2000" dirty="0" err="1"/>
              <a:t>Unimation</a:t>
            </a:r>
            <a:r>
              <a:rPr lang="en-US" sz="2000" dirty="0"/>
              <a:t>, Inc. (Founded by J. </a:t>
            </a:r>
            <a:r>
              <a:rPr lang="en-US" sz="2000" dirty="0" err="1"/>
              <a:t>Engelbergerand</a:t>
            </a:r>
            <a:r>
              <a:rPr lang="en-US" sz="2000" dirty="0"/>
              <a:t> George C. </a:t>
            </a:r>
            <a:r>
              <a:rPr lang="en-US" sz="2000" dirty="0" err="1"/>
              <a:t>Devol</a:t>
            </a:r>
            <a:r>
              <a:rPr lang="en-US" sz="2000" dirty="0"/>
              <a:t>) called </a:t>
            </a:r>
            <a:r>
              <a:rPr lang="en-US" sz="2000" dirty="0" err="1"/>
              <a:t>Unimate</a:t>
            </a:r>
            <a:r>
              <a:rPr lang="en-US" sz="2000" dirty="0"/>
              <a:t>– Used by General Motors at Trenton, New Jersey automobile plant for die-cast handling and spot welding.</a:t>
            </a:r>
          </a:p>
        </p:txBody>
      </p:sp>
    </p:spTree>
    <p:extLst>
      <p:ext uri="{BB962C8B-B14F-4D97-AF65-F5344CB8AC3E}">
        <p14:creationId xmlns:p14="http://schemas.microsoft.com/office/powerpoint/2010/main" val="3150100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b="1" dirty="0"/>
              <a:t>Robotics</a:t>
            </a:r>
          </a:p>
        </p:txBody>
      </p:sp>
      <p:sp>
        <p:nvSpPr>
          <p:cNvPr id="3" name="Content Placeholder 2"/>
          <p:cNvSpPr>
            <a:spLocks noGrp="1"/>
          </p:cNvSpPr>
          <p:nvPr>
            <p:ph idx="1"/>
          </p:nvPr>
        </p:nvSpPr>
        <p:spPr>
          <a:xfrm>
            <a:off x="457200" y="1219200"/>
            <a:ext cx="8229600" cy="5105400"/>
          </a:xfrm>
        </p:spPr>
        <p:txBody>
          <a:bodyPr/>
          <a:lstStyle/>
          <a:p>
            <a:r>
              <a:rPr lang="en-US" dirty="0"/>
              <a:t>Definition</a:t>
            </a:r>
          </a:p>
          <a:p>
            <a:pPr lvl="1"/>
            <a:r>
              <a:rPr lang="en-US" dirty="0"/>
              <a:t>The branch of technology that deals with the design, construction, operation, and application of robots.</a:t>
            </a:r>
          </a:p>
          <a:p>
            <a:pPr lvl="1"/>
            <a:r>
              <a:rPr lang="en-US" dirty="0"/>
              <a:t>Robotics is a branch of engineering that involves the conception, design, manufacture, and operation of robots. This field overlaps with electronics, computer science, artificial intelligence, mechatronics, nanotechnology and bioengineering.</a:t>
            </a:r>
          </a:p>
          <a:p>
            <a:r>
              <a:rPr lang="en-US" dirty="0"/>
              <a:t>Need…..??</a:t>
            </a:r>
          </a:p>
          <a:p>
            <a:r>
              <a:rPr lang="en-US" dirty="0"/>
              <a:t>Utility …..??</a:t>
            </a:r>
          </a:p>
          <a:p>
            <a:endParaRPr lang="en-US" dirty="0"/>
          </a:p>
        </p:txBody>
      </p:sp>
    </p:spTree>
    <p:extLst>
      <p:ext uri="{BB962C8B-B14F-4D97-AF65-F5344CB8AC3E}">
        <p14:creationId xmlns:p14="http://schemas.microsoft.com/office/powerpoint/2010/main" val="1073537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80288"/>
          </a:xfrm>
        </p:spPr>
        <p:txBody>
          <a:bodyPr>
            <a:noAutofit/>
          </a:bodyPr>
          <a:lstStyle/>
          <a:p>
            <a:pPr algn="ctr"/>
            <a:r>
              <a:rPr lang="en-US" sz="3200" b="1" dirty="0"/>
              <a:t>IMPORTANT DATES IN HISTORY OF ROBOTS</a:t>
            </a:r>
          </a:p>
        </p:txBody>
      </p:sp>
      <p:sp>
        <p:nvSpPr>
          <p:cNvPr id="3" name="Content Placeholder 2"/>
          <p:cNvSpPr>
            <a:spLocks noGrp="1"/>
          </p:cNvSpPr>
          <p:nvPr>
            <p:ph idx="1"/>
          </p:nvPr>
        </p:nvSpPr>
        <p:spPr>
          <a:xfrm>
            <a:off x="304800" y="1143000"/>
            <a:ext cx="8229600" cy="5379720"/>
          </a:xfrm>
        </p:spPr>
        <p:txBody>
          <a:bodyPr>
            <a:normAutofit/>
          </a:bodyPr>
          <a:lstStyle/>
          <a:p>
            <a:r>
              <a:rPr lang="en-US" dirty="0"/>
              <a:t>1770 – Mechanism-driven life-like machines that can draw, play instruments, and clocks made in Germany and Switzerland.</a:t>
            </a:r>
          </a:p>
          <a:p>
            <a:r>
              <a:rPr lang="en-US" dirty="0"/>
              <a:t>1830 – Cam programmable lathe invented.</a:t>
            </a:r>
          </a:p>
          <a:p>
            <a:r>
              <a:rPr lang="en-US" dirty="0"/>
              <a:t>1921 – Premier of </a:t>
            </a:r>
            <a:r>
              <a:rPr lang="en-US" dirty="0" err="1"/>
              <a:t>Karel</a:t>
            </a:r>
            <a:r>
              <a:rPr lang="en-US" dirty="0"/>
              <a:t> Capek’s play R.U.R.</a:t>
            </a:r>
          </a:p>
          <a:p>
            <a:r>
              <a:rPr lang="en-US" dirty="0"/>
              <a:t>1942 – Asimov coins the word ‘robotics’ and gives his three laws of robotics.</a:t>
            </a:r>
          </a:p>
          <a:p>
            <a:r>
              <a:rPr lang="en-US" dirty="0"/>
              <a:t>1946 – ENIAC, the first electronic computer, developed at the University of Pennsylvania.</a:t>
            </a:r>
          </a:p>
          <a:p>
            <a:r>
              <a:rPr lang="en-US" dirty="0"/>
              <a:t>1947 – First electric powered </a:t>
            </a:r>
            <a:r>
              <a:rPr lang="en-US" dirty="0" err="1"/>
              <a:t>tele</a:t>
            </a:r>
            <a:r>
              <a:rPr lang="en-US" dirty="0"/>
              <a:t>-operated robot at MIT.</a:t>
            </a:r>
          </a:p>
          <a:p>
            <a:r>
              <a:rPr lang="en-US" dirty="0"/>
              <a:t>1948 – Book on feedback control, </a:t>
            </a:r>
            <a:r>
              <a:rPr lang="en-US" i="1" dirty="0"/>
              <a:t>Cybernetics</a:t>
            </a:r>
            <a:r>
              <a:rPr lang="en-US" dirty="0"/>
              <a:t>, written by </a:t>
            </a:r>
            <a:r>
              <a:rPr lang="de-DE" dirty="0"/>
              <a:t>Prof. Norbert Weiner of MIT.</a:t>
            </a:r>
          </a:p>
          <a:p>
            <a:r>
              <a:rPr lang="en-US" dirty="0"/>
              <a:t>1948 – Transistor invented at Bell Laboratories.</a:t>
            </a:r>
          </a:p>
          <a:p>
            <a:r>
              <a:rPr lang="en-US" dirty="0"/>
              <a:t>1952 – IBM’s first commercial computer, IBM 701.</a:t>
            </a:r>
          </a:p>
          <a:p>
            <a:r>
              <a:rPr lang="en-US" dirty="0"/>
              <a:t>1954 – First programmable robot patented and designed by </a:t>
            </a:r>
            <a:r>
              <a:rPr lang="en-US" dirty="0" err="1"/>
              <a:t>Devol</a:t>
            </a:r>
            <a:r>
              <a:rPr lang="en-US" dirty="0"/>
              <a:t>.</a:t>
            </a:r>
          </a:p>
        </p:txBody>
      </p:sp>
    </p:spTree>
    <p:extLst>
      <p:ext uri="{BB962C8B-B14F-4D97-AF65-F5344CB8AC3E}">
        <p14:creationId xmlns:p14="http://schemas.microsoft.com/office/powerpoint/2010/main" val="3746900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80288"/>
          </a:xfrm>
        </p:spPr>
        <p:txBody>
          <a:bodyPr>
            <a:noAutofit/>
          </a:bodyPr>
          <a:lstStyle/>
          <a:p>
            <a:pPr algn="ctr"/>
            <a:r>
              <a:rPr lang="en-US" sz="3200" b="1" dirty="0"/>
              <a:t>IMPORTANT DATES IN HISTORY OF ROBOTS</a:t>
            </a:r>
          </a:p>
        </p:txBody>
      </p:sp>
      <p:sp>
        <p:nvSpPr>
          <p:cNvPr id="3" name="Content Placeholder 2"/>
          <p:cNvSpPr>
            <a:spLocks noGrp="1"/>
          </p:cNvSpPr>
          <p:nvPr>
            <p:ph idx="1"/>
          </p:nvPr>
        </p:nvSpPr>
        <p:spPr>
          <a:xfrm>
            <a:off x="304800" y="1143000"/>
            <a:ext cx="8229600" cy="5379720"/>
          </a:xfrm>
        </p:spPr>
        <p:txBody>
          <a:bodyPr>
            <a:normAutofit/>
          </a:bodyPr>
          <a:lstStyle/>
          <a:p>
            <a:r>
              <a:rPr lang="en-US" dirty="0"/>
              <a:t>1955 – Paper by J. </a:t>
            </a:r>
            <a:r>
              <a:rPr lang="en-US" dirty="0" err="1"/>
              <a:t>Denavit</a:t>
            </a:r>
            <a:r>
              <a:rPr lang="en-US" dirty="0"/>
              <a:t> and R. S. </a:t>
            </a:r>
            <a:r>
              <a:rPr lang="en-US" dirty="0" err="1"/>
              <a:t>Hartenberg</a:t>
            </a:r>
            <a:r>
              <a:rPr lang="en-US" dirty="0"/>
              <a:t> (1955) provides a convention to describe links and joints in a manipulator.</a:t>
            </a:r>
          </a:p>
          <a:p>
            <a:r>
              <a:rPr lang="en-US" dirty="0"/>
              <a:t>1959 – </a:t>
            </a:r>
            <a:r>
              <a:rPr lang="en-US" dirty="0" err="1"/>
              <a:t>Unimation</a:t>
            </a:r>
            <a:r>
              <a:rPr lang="en-US" dirty="0"/>
              <a:t> Inc. founded by </a:t>
            </a:r>
            <a:r>
              <a:rPr lang="en-US" dirty="0" err="1"/>
              <a:t>Engelberger</a:t>
            </a:r>
            <a:r>
              <a:rPr lang="en-US" dirty="0"/>
              <a:t>; CNC lathe demonstrated at MIT.</a:t>
            </a:r>
          </a:p>
          <a:p>
            <a:r>
              <a:rPr lang="en-US" dirty="0"/>
              <a:t>1961 – General Motors buys and installs the first </a:t>
            </a:r>
            <a:r>
              <a:rPr lang="en-US" dirty="0" err="1"/>
              <a:t>Unimate</a:t>
            </a:r>
            <a:r>
              <a:rPr lang="en-US" dirty="0"/>
              <a:t> at a plant in New Jersey to tend a die casting machine.</a:t>
            </a:r>
          </a:p>
          <a:p>
            <a:r>
              <a:rPr lang="en-US" dirty="0"/>
              <a:t>1968 – </a:t>
            </a:r>
            <a:r>
              <a:rPr lang="en-US" dirty="0" err="1"/>
              <a:t>Shakey</a:t>
            </a:r>
            <a:r>
              <a:rPr lang="en-US" dirty="0"/>
              <a:t>, first mobile robot with vision capability, made at SRI.</a:t>
            </a:r>
          </a:p>
          <a:p>
            <a:r>
              <a:rPr lang="en-US" dirty="0"/>
              <a:t>1970 – The Stanford Arm designed with electrical actuators and controlled by a computer.</a:t>
            </a:r>
          </a:p>
          <a:p>
            <a:r>
              <a:rPr lang="en-US" dirty="0"/>
              <a:t>1973 – Cincinnati Milacron’s (T3) electrically actuated, mini-computer controlled industrial robot.</a:t>
            </a:r>
          </a:p>
          <a:p>
            <a:r>
              <a:rPr lang="en-US" dirty="0"/>
              <a:t>1976 – Viking II lands on Mars and an arm scoops Martian soil for analysis.</a:t>
            </a:r>
          </a:p>
          <a:p>
            <a:r>
              <a:rPr lang="en-US" dirty="0"/>
              <a:t>1978 – </a:t>
            </a:r>
            <a:r>
              <a:rPr lang="en-US" dirty="0" err="1"/>
              <a:t>Unimation</a:t>
            </a:r>
            <a:r>
              <a:rPr lang="en-US" dirty="0"/>
              <a:t> Inc. develops the PUMA robot — even</a:t>
            </a:r>
          </a:p>
          <a:p>
            <a:r>
              <a:rPr lang="en-US" dirty="0"/>
              <a:t>now seen in University labs!</a:t>
            </a:r>
          </a:p>
        </p:txBody>
      </p:sp>
    </p:spTree>
    <p:extLst>
      <p:ext uri="{BB962C8B-B14F-4D97-AF65-F5344CB8AC3E}">
        <p14:creationId xmlns:p14="http://schemas.microsoft.com/office/powerpoint/2010/main" val="3030042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80288"/>
          </a:xfrm>
        </p:spPr>
        <p:txBody>
          <a:bodyPr>
            <a:noAutofit/>
          </a:bodyPr>
          <a:lstStyle/>
          <a:p>
            <a:pPr algn="ctr"/>
            <a:r>
              <a:rPr lang="en-US" sz="3200" b="1" dirty="0"/>
              <a:t>IMPORTANT DATES IN HISTORY OF ROBOTS</a:t>
            </a:r>
          </a:p>
        </p:txBody>
      </p:sp>
      <p:sp>
        <p:nvSpPr>
          <p:cNvPr id="3" name="Content Placeholder 2"/>
          <p:cNvSpPr>
            <a:spLocks noGrp="1"/>
          </p:cNvSpPr>
          <p:nvPr>
            <p:ph idx="1"/>
          </p:nvPr>
        </p:nvSpPr>
        <p:spPr>
          <a:xfrm>
            <a:off x="304800" y="1143000"/>
            <a:ext cx="8229600" cy="5379720"/>
          </a:xfrm>
        </p:spPr>
        <p:txBody>
          <a:bodyPr>
            <a:normAutofit/>
          </a:bodyPr>
          <a:lstStyle/>
          <a:p>
            <a:r>
              <a:rPr lang="en-US" dirty="0"/>
              <a:t>1981 – </a:t>
            </a:r>
            <a:r>
              <a:rPr lang="en-US" i="1" dirty="0"/>
              <a:t>Robot Manipulators </a:t>
            </a:r>
            <a:r>
              <a:rPr lang="en-US" dirty="0"/>
              <a:t>by R. Paul, one of the first textbooks on robotics.</a:t>
            </a:r>
          </a:p>
          <a:p>
            <a:r>
              <a:rPr lang="en-US" dirty="0"/>
              <a:t>1982 – First educational robots by </a:t>
            </a:r>
            <a:r>
              <a:rPr lang="en-US" dirty="0" err="1"/>
              <a:t>Microbot</a:t>
            </a:r>
            <a:r>
              <a:rPr lang="en-US" dirty="0"/>
              <a:t> and Rhino.</a:t>
            </a:r>
          </a:p>
          <a:p>
            <a:r>
              <a:rPr lang="en-US" dirty="0"/>
              <a:t>1983 – Adept Technology, maker of SCARA robot, started.</a:t>
            </a:r>
          </a:p>
          <a:p>
            <a:r>
              <a:rPr lang="en-US" dirty="0"/>
              <a:t>1995 – Intuitive Surgical formed to design and market surgical robots.</a:t>
            </a:r>
          </a:p>
          <a:p>
            <a:r>
              <a:rPr lang="en-US" dirty="0"/>
              <a:t>1997 – </a:t>
            </a:r>
            <a:r>
              <a:rPr lang="en-US" i="1" dirty="0"/>
              <a:t>Sojourner </a:t>
            </a:r>
            <a:r>
              <a:rPr lang="en-US" dirty="0"/>
              <a:t>robot sends back pictures of Mars; the Honda P3 humanoid robot, started in 1986, unveiled.</a:t>
            </a:r>
          </a:p>
          <a:p>
            <a:r>
              <a:rPr lang="en-US" dirty="0"/>
              <a:t>2000 – Honda demonstrates </a:t>
            </a:r>
            <a:r>
              <a:rPr lang="en-US" i="1" dirty="0" err="1"/>
              <a:t>Asimo</a:t>
            </a:r>
            <a:r>
              <a:rPr lang="en-US" i="1" dirty="0"/>
              <a:t> </a:t>
            </a:r>
            <a:r>
              <a:rPr lang="en-US" dirty="0"/>
              <a:t>humanoid robot capable of walking.</a:t>
            </a:r>
          </a:p>
          <a:p>
            <a:r>
              <a:rPr lang="en-US" dirty="0"/>
              <a:t>2001 – Sony releases second generation </a:t>
            </a:r>
            <a:r>
              <a:rPr lang="en-US" i="1" dirty="0" err="1"/>
              <a:t>Aibo</a:t>
            </a:r>
            <a:r>
              <a:rPr lang="en-US" i="1" dirty="0"/>
              <a:t> </a:t>
            </a:r>
            <a:r>
              <a:rPr lang="en-US" dirty="0"/>
              <a:t>robot dog.</a:t>
            </a:r>
          </a:p>
          <a:p>
            <a:r>
              <a:rPr lang="en-US" dirty="0"/>
              <a:t>2004 – </a:t>
            </a:r>
            <a:r>
              <a:rPr lang="en-US" i="1" dirty="0"/>
              <a:t>Spirit </a:t>
            </a:r>
            <a:r>
              <a:rPr lang="en-US" dirty="0"/>
              <a:t>and </a:t>
            </a:r>
            <a:r>
              <a:rPr lang="en-US" i="1" dirty="0"/>
              <a:t>Opportunity </a:t>
            </a:r>
            <a:r>
              <a:rPr lang="en-US" dirty="0"/>
              <a:t>explore Mars surface and detect evidence of past existence of water.</a:t>
            </a:r>
          </a:p>
          <a:p>
            <a:r>
              <a:rPr lang="en-US" dirty="0"/>
              <a:t>2007 – Humanoid robot </a:t>
            </a:r>
            <a:r>
              <a:rPr lang="en-US" i="1" dirty="0" err="1"/>
              <a:t>Aiko</a:t>
            </a:r>
            <a:r>
              <a:rPr lang="en-US" i="1" dirty="0"/>
              <a:t> </a:t>
            </a:r>
            <a:r>
              <a:rPr lang="en-US" dirty="0"/>
              <a:t>capable of “feeling” pain.</a:t>
            </a:r>
          </a:p>
          <a:p>
            <a:r>
              <a:rPr lang="en-US" dirty="0"/>
              <a:t>2009 – Micro-robots and emerging field of </a:t>
            </a:r>
            <a:r>
              <a:rPr lang="en-US" dirty="0" err="1"/>
              <a:t>nano</a:t>
            </a:r>
            <a:r>
              <a:rPr lang="en-US" dirty="0"/>
              <a:t>-robots marrying biology with engineering.</a:t>
            </a:r>
          </a:p>
        </p:txBody>
      </p:sp>
    </p:spTree>
    <p:extLst>
      <p:ext uri="{BB962C8B-B14F-4D97-AF65-F5344CB8AC3E}">
        <p14:creationId xmlns:p14="http://schemas.microsoft.com/office/powerpoint/2010/main" val="3180891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pPr algn="ctr"/>
            <a:r>
              <a:rPr lang="en-US" b="1" dirty="0"/>
              <a:t>Anatomy of Industrial robots</a:t>
            </a:r>
          </a:p>
        </p:txBody>
      </p:sp>
      <p:sp>
        <p:nvSpPr>
          <p:cNvPr id="3" name="Content Placeholder 2"/>
          <p:cNvSpPr>
            <a:spLocks noGrp="1"/>
          </p:cNvSpPr>
          <p:nvPr>
            <p:ph idx="1"/>
          </p:nvPr>
        </p:nvSpPr>
        <p:spPr>
          <a:xfrm>
            <a:off x="457200" y="1295400"/>
            <a:ext cx="8229600" cy="5029200"/>
          </a:xfrm>
        </p:spPr>
        <p:txBody>
          <a:bodyPr>
            <a:normAutofit/>
          </a:bodyPr>
          <a:lstStyle/>
          <a:p>
            <a:r>
              <a:rPr lang="en-US" dirty="0"/>
              <a:t>Classes of robots</a:t>
            </a:r>
          </a:p>
          <a:p>
            <a:pPr lvl="1"/>
            <a:r>
              <a:rPr lang="en-US" dirty="0"/>
              <a:t>robotic aircraft</a:t>
            </a:r>
          </a:p>
          <a:p>
            <a:pPr lvl="1"/>
            <a:r>
              <a:rPr lang="en-US" dirty="0"/>
              <a:t>robotic ships</a:t>
            </a:r>
          </a:p>
          <a:p>
            <a:pPr lvl="1"/>
            <a:r>
              <a:rPr lang="en-US" dirty="0"/>
              <a:t>mobile robots</a:t>
            </a:r>
          </a:p>
          <a:p>
            <a:pPr lvl="1"/>
            <a:r>
              <a:rPr lang="en-US" dirty="0"/>
              <a:t>Many more </a:t>
            </a:r>
          </a:p>
          <a:p>
            <a:r>
              <a:rPr lang="en-US" dirty="0"/>
              <a:t>application of robots</a:t>
            </a:r>
          </a:p>
          <a:p>
            <a:pPr lvl="1"/>
            <a:r>
              <a:rPr lang="en-US" dirty="0"/>
              <a:t>machine tending</a:t>
            </a:r>
          </a:p>
          <a:p>
            <a:pPr lvl="1"/>
            <a:r>
              <a:rPr lang="en-US" dirty="0"/>
              <a:t>Welding</a:t>
            </a:r>
          </a:p>
          <a:p>
            <a:pPr lvl="1"/>
            <a:r>
              <a:rPr lang="en-US" dirty="0"/>
              <a:t>Painting</a:t>
            </a:r>
          </a:p>
          <a:p>
            <a:pPr lvl="1"/>
            <a:r>
              <a:rPr lang="en-US" dirty="0"/>
              <a:t>Assembly</a:t>
            </a:r>
          </a:p>
          <a:p>
            <a:pPr marL="0" lvl="1" indent="0">
              <a:buClr>
                <a:schemeClr val="accent3"/>
              </a:buClr>
              <a:buSzPct val="95000"/>
              <a:buNone/>
            </a:pPr>
            <a:r>
              <a:rPr lang="en-US" sz="2600" b="1" i="1" dirty="0"/>
              <a:t>These “industrial robots” can be viewed as consisting of a mechanical portion “the manipulator” controlled by a microprocessor.</a:t>
            </a:r>
          </a:p>
          <a:p>
            <a:endParaRPr lang="en-US" dirty="0"/>
          </a:p>
        </p:txBody>
      </p:sp>
    </p:spTree>
    <p:extLst>
      <p:ext uri="{BB962C8B-B14F-4D97-AF65-F5344CB8AC3E}">
        <p14:creationId xmlns:p14="http://schemas.microsoft.com/office/powerpoint/2010/main" val="3450765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ctr"/>
            <a:r>
              <a:rPr lang="en-US" b="1" dirty="0"/>
              <a:t>Subsystems of industrial robots</a:t>
            </a:r>
          </a:p>
        </p:txBody>
      </p:sp>
      <p:sp>
        <p:nvSpPr>
          <p:cNvPr id="3" name="Content Placeholder 2"/>
          <p:cNvSpPr>
            <a:spLocks noGrp="1"/>
          </p:cNvSpPr>
          <p:nvPr>
            <p:ph idx="1"/>
          </p:nvPr>
        </p:nvSpPr>
        <p:spPr>
          <a:xfrm>
            <a:off x="457200" y="1295400"/>
            <a:ext cx="8229600" cy="5029200"/>
          </a:xfrm>
        </p:spPr>
        <p:txBody>
          <a:bodyPr>
            <a:normAutofit/>
          </a:bodyPr>
          <a:lstStyle/>
          <a:p>
            <a:r>
              <a:rPr lang="en-US" dirty="0"/>
              <a:t>Actuators</a:t>
            </a:r>
          </a:p>
          <a:p>
            <a:r>
              <a:rPr lang="en-US" dirty="0"/>
              <a:t>Transmission systems</a:t>
            </a:r>
          </a:p>
          <a:p>
            <a:r>
              <a:rPr lang="en-US" dirty="0"/>
              <a:t>Power supplies &amp; power storage system</a:t>
            </a:r>
          </a:p>
          <a:p>
            <a:r>
              <a:rPr lang="en-US" dirty="0"/>
              <a:t>Sensors and Electronics</a:t>
            </a:r>
          </a:p>
          <a:p>
            <a:r>
              <a:rPr lang="en-US" dirty="0"/>
              <a:t>Microprocessors &amp; controllers</a:t>
            </a:r>
          </a:p>
          <a:p>
            <a:r>
              <a:rPr lang="en-US" dirty="0"/>
              <a:t>Algorithms &amp; software's</a:t>
            </a:r>
          </a:p>
          <a:p>
            <a:r>
              <a:rPr lang="en-US" dirty="0"/>
              <a:t>Output</a:t>
            </a:r>
          </a:p>
          <a:p>
            <a:pPr lvl="1"/>
            <a:r>
              <a:rPr lang="en-US" dirty="0"/>
              <a:t>Control of individual motors and actuators.</a:t>
            </a:r>
          </a:p>
          <a:p>
            <a:pPr lvl="1"/>
            <a:r>
              <a:rPr lang="en-US" dirty="0"/>
              <a:t>Planning trajectory &amp; individual actuators in motion.</a:t>
            </a:r>
          </a:p>
          <a:p>
            <a:pPr lvl="1"/>
            <a:r>
              <a:rPr lang="en-US" dirty="0"/>
              <a:t>Planning trajectories of end effector.</a:t>
            </a:r>
          </a:p>
          <a:p>
            <a:pPr lvl="1"/>
            <a:r>
              <a:rPr lang="en-US" dirty="0"/>
              <a:t>Acting upon sensors input</a:t>
            </a:r>
          </a:p>
          <a:p>
            <a:pPr lvl="1"/>
            <a:r>
              <a:rPr lang="en-US" dirty="0"/>
              <a:t>Planning tasks</a:t>
            </a:r>
          </a:p>
        </p:txBody>
      </p:sp>
    </p:spTree>
    <p:extLst>
      <p:ext uri="{BB962C8B-B14F-4D97-AF65-F5344CB8AC3E}">
        <p14:creationId xmlns:p14="http://schemas.microsoft.com/office/powerpoint/2010/main" val="7376929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4775</TotalTime>
  <Words>1733</Words>
  <Application>Microsoft Office PowerPoint</Application>
  <PresentationFormat>On-screen Show (4:3)</PresentationFormat>
  <Paragraphs>197</Paragraphs>
  <Slides>25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Robots &amp; their Application</vt:lpstr>
      <vt:lpstr>Syllabus Module 6</vt:lpstr>
      <vt:lpstr>Introduction </vt:lpstr>
      <vt:lpstr>Robotics</vt:lpstr>
      <vt:lpstr>IMPORTANT DATES IN HISTORY OF ROBOTS</vt:lpstr>
      <vt:lpstr>IMPORTANT DATES IN HISTORY OF ROBOTS</vt:lpstr>
      <vt:lpstr>IMPORTANT DATES IN HISTORY OF ROBOTS</vt:lpstr>
      <vt:lpstr>Anatomy of Industrial robots</vt:lpstr>
      <vt:lpstr>Subsystems of industrial robots</vt:lpstr>
      <vt:lpstr>Types of Industrial Robots</vt:lpstr>
      <vt:lpstr>Types of Industrial Robots</vt:lpstr>
      <vt:lpstr>Types of Industrial Robots</vt:lpstr>
      <vt:lpstr>Types of Industrial Robots</vt:lpstr>
      <vt:lpstr>Types and Classification of Robot</vt:lpstr>
      <vt:lpstr>Types and Classification of Robot</vt:lpstr>
      <vt:lpstr>Types and Classification of Robot</vt:lpstr>
      <vt:lpstr>Geometry of the Work Envelope</vt:lpstr>
      <vt:lpstr>Cartesian Geometry </vt:lpstr>
      <vt:lpstr>Cylindrical Geometry </vt:lpstr>
      <vt:lpstr>Spherical Geometry </vt:lpstr>
      <vt:lpstr>Articulated Geometry </vt:lpstr>
      <vt:lpstr>Articulated Geometry </vt:lpstr>
      <vt:lpstr>SCARA</vt:lpstr>
      <vt:lpstr>SCARA</vt:lpstr>
      <vt:lpstr>DEGREE-OF-FREEDOM (DOF)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 Classification , Selection and application of machine tool</dc:title>
  <dc:creator>shashi</dc:creator>
  <cp:lastModifiedBy>Kamlesh Bachkar</cp:lastModifiedBy>
  <cp:revision>77</cp:revision>
  <dcterms:created xsi:type="dcterms:W3CDTF">2006-08-16T00:00:00Z</dcterms:created>
  <dcterms:modified xsi:type="dcterms:W3CDTF">2019-04-09T10:29:19Z</dcterms:modified>
</cp:coreProperties>
</file>